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7772400" cy="10058400"/>
  <p:notesSz cx="6858000" cy="9144000"/>
  <p:embeddedFontLst>
    <p:embeddedFont>
      <p:font typeface="Comfortaa" pitchFamily="2" charset="0"/>
      <p:regular r:id="rId5"/>
      <p:bold r:id="rId6"/>
    </p:embeddedFont>
    <p:embeddedFont>
      <p:font typeface="KG Miss Kindergarten" panose="02000000000000000000" pitchFamily="2" charset="77"/>
      <p:regular r:id="rId7"/>
    </p:embeddedFont>
    <p:embeddedFont>
      <p:font typeface="KG Shake it Off Popped" panose="02000000000000000000" pitchFamily="2" charset="77"/>
      <p:regular r:id="rId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7" roundtripDataSignature="AMtx7miQydRKLNGtvypclFRE3C7MAQigm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03A84E3-EDEE-4AC5-8DF2-DC100B7C1AB1}">
  <a:tblStyle styleId="{403A84E3-EDEE-4AC5-8DF2-DC100B7C1AB1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78"/>
    <p:restoredTop sz="94541"/>
  </p:normalViewPr>
  <p:slideViewPr>
    <p:cSldViewPr snapToGrid="0">
      <p:cViewPr varScale="1">
        <p:scale>
          <a:sx n="84" d="100"/>
          <a:sy n="84" d="100"/>
        </p:scale>
        <p:origin x="808" y="200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font" Target="fonts/font3.fntdata"/><Relationship Id="rId17" Type="http://customschemas.google.com/relationships/presentationmetadata" Target="metadata"/><Relationship Id="rId2" Type="http://schemas.openxmlformats.org/officeDocument/2006/relationships/slide" Target="slides/slide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5" Type="http://schemas.openxmlformats.org/officeDocument/2006/relationships/font" Target="fonts/font1.fntdata"/><Relationship Id="rId19" Type="http://schemas.openxmlformats.org/officeDocument/2006/relationships/viewProps" Target="viewProps.xml"/><Relationship Id="rId4" Type="http://schemas.openxmlformats.org/officeDocument/2006/relationships/notesMaster" Target="notesMasters/notesMaster1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oung, Jessica" userId="860e25f5-af4b-4c6a-8e7d-7cecc719c5bf" providerId="ADAL" clId="{560FE1DA-8CCF-FA4B-AC82-970499181CA1}"/>
    <pc:docChg chg="modSld">
      <pc:chgData name="Young, Jessica" userId="860e25f5-af4b-4c6a-8e7d-7cecc719c5bf" providerId="ADAL" clId="{560FE1DA-8CCF-FA4B-AC82-970499181CA1}" dt="2022-10-12T20:22:37.160" v="58" actId="20577"/>
      <pc:docMkLst>
        <pc:docMk/>
      </pc:docMkLst>
      <pc:sldChg chg="modSp mod">
        <pc:chgData name="Young, Jessica" userId="860e25f5-af4b-4c6a-8e7d-7cecc719c5bf" providerId="ADAL" clId="{560FE1DA-8CCF-FA4B-AC82-970499181CA1}" dt="2022-10-12T20:00:12.651" v="50" actId="20577"/>
        <pc:sldMkLst>
          <pc:docMk/>
          <pc:sldMk cId="0" sldId="256"/>
        </pc:sldMkLst>
        <pc:graphicFrameChg chg="modGraphic">
          <ac:chgData name="Young, Jessica" userId="860e25f5-af4b-4c6a-8e7d-7cecc719c5bf" providerId="ADAL" clId="{560FE1DA-8CCF-FA4B-AC82-970499181CA1}" dt="2022-10-12T20:00:12.651" v="50" actId="20577"/>
          <ac:graphicFrameMkLst>
            <pc:docMk/>
            <pc:sldMk cId="0" sldId="256"/>
            <ac:graphicFrameMk id="61" creationId="{00000000-0000-0000-0000-000000000000}"/>
          </ac:graphicFrameMkLst>
        </pc:graphicFrameChg>
      </pc:sldChg>
      <pc:sldChg chg="modSp mod">
        <pc:chgData name="Young, Jessica" userId="860e25f5-af4b-4c6a-8e7d-7cecc719c5bf" providerId="ADAL" clId="{560FE1DA-8CCF-FA4B-AC82-970499181CA1}" dt="2022-10-12T20:22:37.160" v="58" actId="20577"/>
        <pc:sldMkLst>
          <pc:docMk/>
          <pc:sldMk cId="0" sldId="257"/>
        </pc:sldMkLst>
        <pc:spChg chg="mod">
          <ac:chgData name="Young, Jessica" userId="860e25f5-af4b-4c6a-8e7d-7cecc719c5bf" providerId="ADAL" clId="{560FE1DA-8CCF-FA4B-AC82-970499181CA1}" dt="2022-10-12T20:10:29.244" v="52" actId="20577"/>
          <ac:spMkLst>
            <pc:docMk/>
            <pc:sldMk cId="0" sldId="257"/>
            <ac:spMk id="80" creationId="{00000000-0000-0000-0000-000000000000}"/>
          </ac:spMkLst>
        </pc:spChg>
        <pc:graphicFrameChg chg="modGraphic">
          <ac:chgData name="Young, Jessica" userId="860e25f5-af4b-4c6a-8e7d-7cecc719c5bf" providerId="ADAL" clId="{560FE1DA-8CCF-FA4B-AC82-970499181CA1}" dt="2022-10-12T20:22:37.160" v="58" actId="20577"/>
          <ac:graphicFrameMkLst>
            <pc:docMk/>
            <pc:sldMk cId="0" sldId="257"/>
            <ac:graphicFrameMk id="88" creationId="{00000000-0000-0000-0000-000000000000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04480" y="685800"/>
            <a:ext cx="2649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8" name="Google Shape;7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>
            <a:spLocks noGrp="1"/>
          </p:cNvSpPr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4"/>
          <p:cNvSpPr txBox="1">
            <a:spLocks noGrp="1"/>
          </p:cNvSpPr>
          <p:nvPr>
            <p:ph type="subTitle" idx="1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4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3"/>
          <p:cNvSpPr txBox="1">
            <a:spLocks noGrp="1"/>
          </p:cNvSpPr>
          <p:nvPr>
            <p:ph type="title" hasCustomPrompt="1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3"/>
          <p:cNvSpPr txBox="1">
            <a:spLocks noGrp="1"/>
          </p:cNvSpPr>
          <p:nvPr>
            <p:ph type="body" idx="1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3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4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5"/>
          <p:cNvSpPr txBox="1">
            <a:spLocks noGrp="1"/>
          </p:cNvSpPr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5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6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6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6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7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7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7"/>
          <p:cNvSpPr txBox="1">
            <a:spLocks noGrp="1"/>
          </p:cNvSpPr>
          <p:nvPr>
            <p:ph type="body" idx="2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7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8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8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9"/>
          <p:cNvSpPr txBox="1">
            <a:spLocks noGrp="1"/>
          </p:cNvSpPr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body" idx="1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0"/>
          <p:cNvSpPr txBox="1">
            <a:spLocks noGrp="1"/>
          </p:cNvSpPr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10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1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1"/>
          <p:cNvSpPr txBox="1">
            <a:spLocks noGrp="1"/>
          </p:cNvSpPr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11"/>
          <p:cNvSpPr txBox="1">
            <a:spLocks noGrp="1"/>
          </p:cNvSpPr>
          <p:nvPr>
            <p:ph type="subTitle" idx="1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11"/>
          <p:cNvSpPr txBox="1">
            <a:spLocks noGrp="1"/>
          </p:cNvSpPr>
          <p:nvPr>
            <p:ph type="body" idx="2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11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2"/>
          <p:cNvSpPr txBox="1">
            <a:spLocks noGrp="1"/>
          </p:cNvSpPr>
          <p:nvPr>
            <p:ph type="body" idx="1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2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3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3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"/>
          <p:cNvSpPr txBox="1">
            <a:spLocks noGrp="1"/>
          </p:cNvSpPr>
          <p:nvPr>
            <p:ph type="ctrTitle"/>
          </p:nvPr>
        </p:nvSpPr>
        <p:spPr>
          <a:xfrm>
            <a:off x="-232117" y="317509"/>
            <a:ext cx="8236634" cy="97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>
              <a:spcBef>
                <a:spcPts val="1200"/>
              </a:spcBef>
              <a:buSzPts val="1100"/>
            </a:pPr>
            <a:r>
              <a:rPr lang="en" sz="3000" b="1" dirty="0">
                <a:latin typeface="KG Shake it Off Popped" panose="02000000000000000000" pitchFamily="2" charset="77"/>
                <a:ea typeface="Impact"/>
                <a:cs typeface="Impact"/>
                <a:sym typeface="Impact"/>
              </a:rPr>
              <a:t>We are WILD about Learning!</a:t>
            </a:r>
            <a:endParaRPr lang="en" sz="3000" b="1" dirty="0">
              <a:latin typeface="KG Shake it Off Popped" panose="02000000000000000000" pitchFamily="2" charset="77"/>
              <a:ea typeface="Roboto Mono"/>
              <a:cs typeface="Roboto Mono"/>
            </a:endParaRPr>
          </a:p>
        </p:txBody>
      </p:sp>
      <p:sp>
        <p:nvSpPr>
          <p:cNvPr id="58" name="Google Shape;58;p1"/>
          <p:cNvSpPr txBox="1"/>
          <p:nvPr/>
        </p:nvSpPr>
        <p:spPr>
          <a:xfrm>
            <a:off x="1877100" y="124825"/>
            <a:ext cx="5517900" cy="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r">
              <a:buSzPts val="1400"/>
            </a:pPr>
            <a:r>
              <a:rPr lang="en" sz="1400" b="0" i="0" u="none" strike="noStrike" cap="none" dirty="0">
                <a:solidFill>
                  <a:srgbClr val="000000"/>
                </a:solidFill>
                <a:latin typeface="KG Miss Kindergarten" panose="02000000000000000000" pitchFamily="2" charset="77"/>
                <a:ea typeface="Comfortaa"/>
                <a:cs typeface="Comfortaa"/>
                <a:sym typeface="Comfortaa"/>
              </a:rPr>
              <a:t>Kindergarten Newsletter: </a:t>
            </a:r>
            <a:r>
              <a:rPr lang="en" dirty="0">
                <a:latin typeface="KG Miss Kindergarten" panose="02000000000000000000" pitchFamily="2" charset="77"/>
                <a:ea typeface="Comfortaa"/>
                <a:cs typeface="Comfortaa"/>
                <a:sym typeface="Comfortaa"/>
              </a:rPr>
              <a:t>October 31-November 4,</a:t>
            </a:r>
            <a:r>
              <a:rPr lang="en" sz="1400" b="0" i="0" u="none" strike="noStrike" cap="none" dirty="0">
                <a:solidFill>
                  <a:srgbClr val="000000"/>
                </a:solidFill>
                <a:latin typeface="KG Miss Kindergarten" panose="02000000000000000000" pitchFamily="2" charset="77"/>
                <a:ea typeface="Comfortaa"/>
                <a:cs typeface="Comfortaa"/>
                <a:sym typeface="Comfortaa"/>
              </a:rPr>
              <a:t> </a:t>
            </a:r>
            <a:r>
              <a:rPr lang="en" dirty="0">
                <a:latin typeface="KG Miss Kindergarten" panose="02000000000000000000" pitchFamily="2" charset="77"/>
                <a:ea typeface="Comfortaa"/>
                <a:cs typeface="Comfortaa"/>
                <a:sym typeface="Comfortaa"/>
              </a:rPr>
              <a:t>2022</a:t>
            </a:r>
            <a:endParaRPr sz="1400" b="0" i="0" u="none" strike="noStrike" cap="none" dirty="0">
              <a:solidFill>
                <a:srgbClr val="000000"/>
              </a:solidFill>
              <a:latin typeface="KG Miss Kindergarten" panose="02000000000000000000" pitchFamily="2" charset="77"/>
              <a:ea typeface="Comfortaa"/>
              <a:cs typeface="Comfortaa"/>
              <a:sym typeface="Comfortaa"/>
            </a:endParaRPr>
          </a:p>
        </p:txBody>
      </p:sp>
      <p:graphicFrame>
        <p:nvGraphicFramePr>
          <p:cNvPr id="60" name="Google Shape;60;p1"/>
          <p:cNvGraphicFramePr/>
          <p:nvPr>
            <p:extLst>
              <p:ext uri="{D42A27DB-BD31-4B8C-83A1-F6EECF244321}">
                <p14:modId xmlns:p14="http://schemas.microsoft.com/office/powerpoint/2010/main" val="579192844"/>
              </p:ext>
            </p:extLst>
          </p:nvPr>
        </p:nvGraphicFramePr>
        <p:xfrm>
          <a:off x="3886200" y="1353538"/>
          <a:ext cx="3676650" cy="1781953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803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2303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HOMEWORK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381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Mon. – Thurs.</a:t>
                      </a:r>
                      <a:endParaRPr sz="1400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Weekly ELA Sheet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Math HW Pages 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Practice Words to Know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Read 10 minutes per night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endParaRPr lang="en-US" dirty="0">
                        <a:solidFill>
                          <a:schemeClr val="dk1"/>
                        </a:solidFill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1" name="Google Shape;61;p1"/>
          <p:cNvGraphicFramePr/>
          <p:nvPr>
            <p:extLst>
              <p:ext uri="{D42A27DB-BD31-4B8C-83A1-F6EECF244321}">
                <p14:modId xmlns:p14="http://schemas.microsoft.com/office/powerpoint/2010/main" val="4238339053"/>
              </p:ext>
            </p:extLst>
          </p:nvPr>
        </p:nvGraphicFramePr>
        <p:xfrm>
          <a:off x="261255" y="4498167"/>
          <a:ext cx="3458675" cy="1539269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74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8741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WEEKLY ASSESSMENTS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3009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ELA</a:t>
                      </a:r>
                      <a:endParaRPr sz="1400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3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System Font Regular"/>
                        <a:buNone/>
                      </a:pPr>
                      <a:endParaRPr lang="en-US" sz="1400" u="none" strike="noStrike" cap="none" dirty="0">
                        <a:latin typeface="KG Miss Kindergarten" panose="02000000000000000000" pitchFamily="2" charset="77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191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Math</a:t>
                      </a:r>
                      <a:endParaRPr sz="1400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KG Miss Kindergarten" panose="02000000000000000000" pitchFamily="2" charset="77"/>
                          <a:sym typeface="Comfortaa"/>
                        </a:rPr>
                        <a:t>Assessment 1 (Lessons 9-10, 11, and 13)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2" name="Google Shape;62;p1"/>
          <p:cNvGraphicFramePr/>
          <p:nvPr>
            <p:extLst>
              <p:ext uri="{D42A27DB-BD31-4B8C-83A1-F6EECF244321}">
                <p14:modId xmlns:p14="http://schemas.microsoft.com/office/powerpoint/2010/main" val="3695080671"/>
              </p:ext>
            </p:extLst>
          </p:nvPr>
        </p:nvGraphicFramePr>
        <p:xfrm>
          <a:off x="3886200" y="3285094"/>
          <a:ext cx="3676650" cy="2091966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3264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0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41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6553">
                <a:tc gridSpan="3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BREAKFAST &amp; LUNCH</a:t>
                      </a:r>
                      <a:endParaRPr sz="1600" b="1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390">
                <a:tc rowSpan="4" gridSpan="3"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Please fill out the lunch application online and make sure your child brings money or has money on their account for meals.</a:t>
                      </a: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    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Breakfast $1.75        Lunch $3.00</a:t>
                      </a:r>
                      <a:endParaRPr b="1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3390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3390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65404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3" name="Google Shape;63;p1"/>
          <p:cNvGraphicFramePr/>
          <p:nvPr>
            <p:extLst>
              <p:ext uri="{D42A27DB-BD31-4B8C-83A1-F6EECF244321}">
                <p14:modId xmlns:p14="http://schemas.microsoft.com/office/powerpoint/2010/main" val="3619541878"/>
              </p:ext>
            </p:extLst>
          </p:nvPr>
        </p:nvGraphicFramePr>
        <p:xfrm>
          <a:off x="261257" y="6090557"/>
          <a:ext cx="3458675" cy="1371325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293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5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6533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WEEKLY MATH SKILLS 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4792">
                <a:tc gridSpan="2">
                  <a:txBody>
                    <a:bodyPr/>
                    <a:lstStyle/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omfortaa,Sans-Serif"/>
                        <a:buChar char="★"/>
                      </a:pPr>
                      <a:r>
                        <a:rPr lang="en" sz="1400" b="0" i="0" u="none" strike="noStrike" noProof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Making 10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omfortaa,Sans-Serif"/>
                        <a:buChar char="★"/>
                      </a:pPr>
                      <a:r>
                        <a:rPr lang="en" sz="1400" b="0" i="0" u="none" strike="noStrike" noProof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Comparing Within 10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5" name="Google Shape;65;p1"/>
          <p:cNvGraphicFramePr/>
          <p:nvPr>
            <p:extLst>
              <p:ext uri="{D42A27DB-BD31-4B8C-83A1-F6EECF244321}">
                <p14:modId xmlns:p14="http://schemas.microsoft.com/office/powerpoint/2010/main" val="3556102905"/>
              </p:ext>
            </p:extLst>
          </p:nvPr>
        </p:nvGraphicFramePr>
        <p:xfrm>
          <a:off x="3886200" y="5502167"/>
          <a:ext cx="3676650" cy="3660121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3676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23569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REMINDERS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36552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sz="100" baseline="30000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 baseline="3000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Please make sure all money is sent in your child’s blue folder (please label and seal it in a ziploc bag or envelope). 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sz="1400" baseline="30000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 baseline="3000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If your child is absent, please send an excuse with the following information: Child’s name, date of absence, teacher’s name, and reason for absence.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baseline="3000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 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baseline="3000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Workbook Fee- $15.00    Paper Fee-$5.00</a:t>
                      </a:r>
                    </a:p>
                  </a:txBody>
                  <a:tcPr marL="91450" marR="91450" marT="91450" marB="9145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3" name="Google Shape;73;p1"/>
          <p:cNvSpPr txBox="1"/>
          <p:nvPr/>
        </p:nvSpPr>
        <p:spPr>
          <a:xfrm>
            <a:off x="-3012141" y="9789459"/>
            <a:ext cx="184731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E87D3DC-F8DE-A04C-ABE2-7B5EF1D706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6110309"/>
              </p:ext>
            </p:extLst>
          </p:nvPr>
        </p:nvGraphicFramePr>
        <p:xfrm>
          <a:off x="261255" y="7606104"/>
          <a:ext cx="3458675" cy="1556183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3458675">
                  <a:extLst>
                    <a:ext uri="{9D8B030D-6E8A-4147-A177-3AD203B41FA5}">
                      <a16:colId xmlns:a16="http://schemas.microsoft.com/office/drawing/2014/main" val="871930247"/>
                    </a:ext>
                  </a:extLst>
                </a:gridCol>
              </a:tblGrid>
              <a:tr h="511621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SCHOOL SCHEDULE</a:t>
                      </a:r>
                      <a:endParaRPr lang="en"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840816"/>
                  </a:ext>
                </a:extLst>
              </a:tr>
              <a:tr h="1044562">
                <a:tc>
                  <a:txBody>
                    <a:bodyPr/>
                    <a:lstStyle/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6:55-7:30 am- Student arrival</a:t>
                      </a: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Breakfast ends at 7:20 </a:t>
                      </a:r>
                    </a:p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Be here early!</a:t>
                      </a:r>
                      <a:endParaRPr lang="en" b="1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13970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2:00 pm –Student Dismissal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7552752"/>
                  </a:ext>
                </a:extLst>
              </a:tr>
            </a:tbl>
          </a:graphicData>
        </a:graphic>
      </p:graphicFrame>
      <p:pic>
        <p:nvPicPr>
          <p:cNvPr id="19" name="Picture 18">
            <a:extLst>
              <a:ext uri="{FF2B5EF4-FFF2-40B4-BE49-F238E27FC236}">
                <a16:creationId xmlns:a16="http://schemas.microsoft.com/office/drawing/2014/main" id="{8E6B1FE2-7633-0C97-FFC9-0B5CDE4FED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433506"/>
            <a:ext cx="2318197" cy="424777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4B0AB8D0-B776-6B43-E819-370BA8304C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8197" y="9433505"/>
            <a:ext cx="2318197" cy="424777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EF7EBA8D-2B2F-0051-236F-50B7465A99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6050" y="9433504"/>
            <a:ext cx="2318197" cy="424777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DC3D8258-2A92-C587-2991-3492946DC15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67754" y="9433504"/>
            <a:ext cx="1504646" cy="424777"/>
          </a:xfrm>
          <a:prstGeom prst="rect">
            <a:avLst/>
          </a:prstGeom>
        </p:spPr>
      </p:pic>
      <p:graphicFrame>
        <p:nvGraphicFramePr>
          <p:cNvPr id="6" name="Google Shape;62;p1">
            <a:extLst>
              <a:ext uri="{FF2B5EF4-FFF2-40B4-BE49-F238E27FC236}">
                <a16:creationId xmlns:a16="http://schemas.microsoft.com/office/drawing/2014/main" id="{5A4D87ED-0A3B-4536-5E37-D3B89CE4839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38296158"/>
              </p:ext>
            </p:extLst>
          </p:nvPr>
        </p:nvGraphicFramePr>
        <p:xfrm>
          <a:off x="261256" y="1305295"/>
          <a:ext cx="3386918" cy="307281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3006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1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90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09">
                <a:tc gridSpan="3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IMPORTANT EVENTS</a:t>
                      </a:r>
                      <a:endParaRPr sz="1600" b="1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5193">
                <a:tc rowSpan="4" gridSpan="3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November 3: PLE Night at PHS November 7: K Thanksgiving Feast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November 10: Progress Reports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November 11: Holiday Pictures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November 18: Farm Day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November 21-25: Thanksgiving Break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b="0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5193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5193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78622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B0BBE7FF-1C24-07D8-08CC-95B65CF16FE6}"/>
              </a:ext>
            </a:extLst>
          </p:cNvPr>
          <p:cNvSpPr txBox="1"/>
          <p:nvPr/>
        </p:nvSpPr>
        <p:spPr>
          <a:xfrm>
            <a:off x="1254041" y="3424000"/>
            <a:ext cx="24072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>
                <a:latin typeface="KG Miss Kindergarten" panose="02000000000000000000" pitchFamily="2" charset="77"/>
                <a:ea typeface="Comfortaa"/>
                <a:cs typeface="Comfortaa"/>
                <a:sym typeface="Comfortaa"/>
              </a:rPr>
              <a:t>Scan the QR Code to purchase a 2022-2023 Pearl Pirate yearbook!</a:t>
            </a:r>
          </a:p>
          <a:p>
            <a:endParaRPr lang="en-US" dirty="0"/>
          </a:p>
        </p:txBody>
      </p:sp>
      <p:pic>
        <p:nvPicPr>
          <p:cNvPr id="11" name="Picture 10" descr="Qr code&#10;&#10;Description automatically generated">
            <a:extLst>
              <a:ext uri="{FF2B5EF4-FFF2-40B4-BE49-F238E27FC236}">
                <a16:creationId xmlns:a16="http://schemas.microsoft.com/office/drawing/2014/main" id="{D35FC6E9-AD8C-4680-1A17-756FDDDA304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0696" y="3340602"/>
            <a:ext cx="983345" cy="1012553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1286CDC3-0B80-9701-2B55-0B52F18F6465}"/>
              </a:ext>
            </a:extLst>
          </p:cNvPr>
          <p:cNvSpPr txBox="1"/>
          <p:nvPr/>
        </p:nvSpPr>
        <p:spPr>
          <a:xfrm>
            <a:off x="167969" y="3135491"/>
            <a:ext cx="35734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….……………………………………………....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"/>
          <p:cNvSpPr txBox="1">
            <a:spLocks noGrp="1"/>
          </p:cNvSpPr>
          <p:nvPr>
            <p:ph type="ctrTitle"/>
          </p:nvPr>
        </p:nvSpPr>
        <p:spPr>
          <a:xfrm>
            <a:off x="264898" y="576075"/>
            <a:ext cx="4258537" cy="66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algn="l">
              <a:spcBef>
                <a:spcPts val="1200"/>
              </a:spcBef>
              <a:buSzPts val="1100"/>
            </a:pPr>
            <a:r>
              <a:rPr lang="en" sz="2600" dirty="0">
                <a:latin typeface="KG Shake it Off Popped" panose="02000000000000000000" pitchFamily="2" charset="77"/>
                <a:ea typeface="Oswald"/>
                <a:cs typeface="Oswald"/>
                <a:sym typeface="Oswald"/>
              </a:rPr>
              <a:t>Module 3,  Week 3: </a:t>
            </a:r>
            <a:br>
              <a:rPr lang="en" sz="2600" dirty="0">
                <a:latin typeface="KG Shake it Off Popped" panose="02000000000000000000" pitchFamily="2" charset="77"/>
                <a:ea typeface="Oswald"/>
                <a:cs typeface="Oswald"/>
                <a:sym typeface="Oswald"/>
              </a:rPr>
            </a:br>
            <a:r>
              <a:rPr lang="en" sz="2000" dirty="0">
                <a:latin typeface="KG Miss Kindergarten" panose="02000000000000000000" pitchFamily="2" charset="77"/>
                <a:ea typeface="Oswald"/>
                <a:cs typeface="Oswald"/>
                <a:sym typeface="Oswald"/>
              </a:rPr>
              <a:t>My Community Heroes</a:t>
            </a:r>
            <a:endParaRPr lang="en" sz="2000" dirty="0">
              <a:latin typeface="KG Miss Kindergarten" panose="02000000000000000000" pitchFamily="2" charset="77"/>
              <a:ea typeface="Oswald"/>
              <a:cs typeface="Oswald"/>
            </a:endParaRPr>
          </a:p>
        </p:txBody>
      </p:sp>
      <p:graphicFrame>
        <p:nvGraphicFramePr>
          <p:cNvPr id="81" name="Google Shape;81;p2"/>
          <p:cNvGraphicFramePr/>
          <p:nvPr>
            <p:extLst>
              <p:ext uri="{D42A27DB-BD31-4B8C-83A1-F6EECF244321}">
                <p14:modId xmlns:p14="http://schemas.microsoft.com/office/powerpoint/2010/main" val="1406246059"/>
              </p:ext>
            </p:extLst>
          </p:nvPr>
        </p:nvGraphicFramePr>
        <p:xfrm>
          <a:off x="224250" y="2467447"/>
          <a:ext cx="2240200" cy="1088878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224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00779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PHONICS 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218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Chalkboard" panose="03050602040202020205" pitchFamily="66" charset="77"/>
                          <a:ea typeface="Arial"/>
                          <a:cs typeface="Arial"/>
                          <a:sym typeface="Arial"/>
                        </a:rPr>
                        <a:t>Inflection -s /s/ and -s/z/ (nouns)</a:t>
                      </a:r>
                      <a:r>
                        <a:rPr lang="en-US" dirty="0">
                          <a:effectLst/>
                          <a:latin typeface="Chalkboard" panose="03050602040202020205" pitchFamily="66" charset="77"/>
                        </a:rPr>
                        <a:t> </a:t>
                      </a:r>
                      <a:endParaRPr lang="en" sz="1400" b="0" u="none" strike="noStrike" cap="none" dirty="0">
                        <a:latin typeface="Chalkboard" panose="03050602040202020205" pitchFamily="66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2" name="Google Shape;82;p2"/>
          <p:cNvGraphicFramePr/>
          <p:nvPr>
            <p:extLst>
              <p:ext uri="{D42A27DB-BD31-4B8C-83A1-F6EECF244321}">
                <p14:modId xmlns:p14="http://schemas.microsoft.com/office/powerpoint/2010/main" val="1893928543"/>
              </p:ext>
            </p:extLst>
          </p:nvPr>
        </p:nvGraphicFramePr>
        <p:xfrm>
          <a:off x="224238" y="1361060"/>
          <a:ext cx="7323925" cy="96929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599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24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ESSENTIAL QUESTION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5650">
                <a:tc rowSpan="4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What makes a c</a:t>
                      </a:r>
                      <a:r>
                        <a:rPr lang="en-US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o</a:t>
                      </a:r>
                      <a:r>
                        <a:rPr lang="en" dirty="0" err="1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mmunity</a:t>
                      </a:r>
                      <a:r>
                        <a:rPr lang="en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?</a:t>
                      </a:r>
                      <a:endParaRPr lang="en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5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5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5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3" name="Google Shape;83;p2"/>
          <p:cNvGraphicFramePr/>
          <p:nvPr>
            <p:extLst>
              <p:ext uri="{D42A27DB-BD31-4B8C-83A1-F6EECF244321}">
                <p14:modId xmlns:p14="http://schemas.microsoft.com/office/powerpoint/2010/main" val="2997065035"/>
              </p:ext>
            </p:extLst>
          </p:nvPr>
        </p:nvGraphicFramePr>
        <p:xfrm>
          <a:off x="224238" y="3550024"/>
          <a:ext cx="2240200" cy="167634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213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WORDS TO KNOW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129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</a:rPr>
                        <a:t>did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</a:rPr>
                        <a:t>in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</a:rPr>
                        <a:t>put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</a:rPr>
                        <a:t>blue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lang="en-US" b="0" dirty="0">
                        <a:latin typeface="KG Miss Kindergarten" panose="02000000000000000000" pitchFamily="2" charset="77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248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4" name="Google Shape;84;p2"/>
          <p:cNvGraphicFramePr/>
          <p:nvPr>
            <p:extLst>
              <p:ext uri="{D42A27DB-BD31-4B8C-83A1-F6EECF244321}">
                <p14:modId xmlns:p14="http://schemas.microsoft.com/office/powerpoint/2010/main" val="2582713708"/>
              </p:ext>
            </p:extLst>
          </p:nvPr>
        </p:nvGraphicFramePr>
        <p:xfrm>
          <a:off x="2564075" y="4832485"/>
          <a:ext cx="4979726" cy="1930266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49797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4369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VOCABULARY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8657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BIG IDEA WORDS:</a:t>
                      </a:r>
                      <a:r>
                        <a:rPr lang="en" sz="1400" b="1" u="none" strike="noStrike" cap="none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 </a:t>
                      </a:r>
                      <a:r>
                        <a:rPr lang="en" sz="1400" b="0" u="none" strike="noStrike" cap="none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community, location, neighbor</a:t>
                      </a:r>
                      <a:endParaRPr lang="en" sz="1400" b="0" u="none" strike="noStrike" cap="none" dirty="0">
                        <a:solidFill>
                          <a:schemeClr val="dk1"/>
                        </a:solidFill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solidFill>
                          <a:schemeClr val="dk1"/>
                        </a:solidFill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POWER WORDS</a:t>
                      </a:r>
                      <a:r>
                        <a:rPr lang="en" sz="1400" u="none" strike="noStrike" cap="none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:</a:t>
                      </a:r>
                      <a:r>
                        <a:rPr lang="en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 hope, wonderful, worried</a:t>
                      </a:r>
                      <a:endParaRPr sz="1400" u="none" strike="noStrike" cap="none" dirty="0">
                        <a:solidFill>
                          <a:schemeClr val="dk1"/>
                        </a:solidFill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5" name="Google Shape;85;p2"/>
          <p:cNvGraphicFramePr/>
          <p:nvPr>
            <p:extLst>
              <p:ext uri="{D42A27DB-BD31-4B8C-83A1-F6EECF244321}">
                <p14:modId xmlns:p14="http://schemas.microsoft.com/office/powerpoint/2010/main" val="3196646279"/>
              </p:ext>
            </p:extLst>
          </p:nvPr>
        </p:nvGraphicFramePr>
        <p:xfrm>
          <a:off x="2564075" y="2467450"/>
          <a:ext cx="4979725" cy="2217976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2571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8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0005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READING</a:t>
                      </a:r>
                      <a:endParaRPr sz="1600" b="1" u="none" strike="noStrike" cap="none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67971">
                <a:tc>
                  <a:txBody>
                    <a:bodyPr/>
                    <a:lstStyle/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-US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Genre: Fable</a:t>
                      </a:r>
                      <a:endParaRPr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-US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Story Elements: Characters, Settings, Events</a:t>
                      </a:r>
                    </a:p>
                    <a:p>
                      <a:pPr marL="457200" marR="0" lvl="0" indent="-3175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  <a:tabLst/>
                        <a:defRPr/>
                      </a:pPr>
                      <a:r>
                        <a:rPr lang="en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Listening Comprehension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Topic and Central idea</a:t>
                      </a:r>
                    </a:p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Key Details</a:t>
                      </a:r>
                    </a:p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Print concepts: Concept of a Sentence</a:t>
                      </a: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6" name="Google Shape;86;p2"/>
          <p:cNvGraphicFramePr/>
          <p:nvPr>
            <p:extLst>
              <p:ext uri="{D42A27DB-BD31-4B8C-83A1-F6EECF244321}">
                <p14:modId xmlns:p14="http://schemas.microsoft.com/office/powerpoint/2010/main" val="160510586"/>
              </p:ext>
            </p:extLst>
          </p:nvPr>
        </p:nvGraphicFramePr>
        <p:xfrm>
          <a:off x="224238" y="5087836"/>
          <a:ext cx="2240200" cy="1340348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8530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SPELLING WORDS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008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</a:rPr>
                        <a:t>a</a:t>
                      </a:r>
                      <a:r>
                        <a:rPr lang="en" b="0" dirty="0">
                          <a:latin typeface="KG Miss Kindergarten" panose="02000000000000000000" pitchFamily="2" charset="77"/>
                        </a:rPr>
                        <a:t>t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</a:rPr>
                        <a:t>s</a:t>
                      </a:r>
                      <a:r>
                        <a:rPr lang="en" b="0" dirty="0">
                          <a:latin typeface="KG Miss Kindergarten" panose="02000000000000000000" pitchFamily="2" charset="77"/>
                        </a:rPr>
                        <a:t>at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b="0" dirty="0">
                          <a:latin typeface="KG Miss Kindergarten" panose="02000000000000000000" pitchFamily="2" charset="77"/>
                        </a:rPr>
                        <a:t>am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2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7" name="Google Shape;87;p2"/>
          <p:cNvGraphicFramePr/>
          <p:nvPr>
            <p:extLst>
              <p:ext uri="{D42A27DB-BD31-4B8C-83A1-F6EECF244321}">
                <p14:modId xmlns:p14="http://schemas.microsoft.com/office/powerpoint/2010/main" val="3483552905"/>
              </p:ext>
            </p:extLst>
          </p:nvPr>
        </p:nvGraphicFramePr>
        <p:xfrm>
          <a:off x="224238" y="6417598"/>
          <a:ext cx="2240200" cy="124962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8441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WRITING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713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First Name</a:t>
                      </a:r>
                      <a:endParaRPr lang="en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Weekly Letters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Narrative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1021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8" name="Google Shape;88;p2"/>
          <p:cNvGraphicFramePr/>
          <p:nvPr>
            <p:extLst>
              <p:ext uri="{D42A27DB-BD31-4B8C-83A1-F6EECF244321}">
                <p14:modId xmlns:p14="http://schemas.microsoft.com/office/powerpoint/2010/main" val="1538873824"/>
              </p:ext>
            </p:extLst>
          </p:nvPr>
        </p:nvGraphicFramePr>
        <p:xfrm>
          <a:off x="224238" y="7793088"/>
          <a:ext cx="2240200" cy="1387476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5215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PHONEMIC AWARENESS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1102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KG Miss Kindergarten" panose="02000000000000000000" pitchFamily="2" charset="77"/>
                        </a:rPr>
                        <a:t>Identify and </a:t>
                      </a:r>
                      <a:r>
                        <a:rPr lang="en">
                          <a:latin typeface="KG Miss Kindergarten" panose="02000000000000000000" pitchFamily="2" charset="77"/>
                        </a:rPr>
                        <a:t>isolate final sounds</a:t>
                      </a:r>
                      <a:r>
                        <a:rPr lang="en" dirty="0">
                          <a:latin typeface="KG Miss Kindergarten" panose="02000000000000000000" pitchFamily="2" charset="77"/>
                        </a:rPr>
                        <a:t>.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5844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9" name="Google Shape;89;p2"/>
          <p:cNvGraphicFramePr/>
          <p:nvPr>
            <p:extLst>
              <p:ext uri="{D42A27DB-BD31-4B8C-83A1-F6EECF244321}">
                <p14:modId xmlns:p14="http://schemas.microsoft.com/office/powerpoint/2010/main" val="1935553435"/>
              </p:ext>
            </p:extLst>
          </p:nvPr>
        </p:nvGraphicFramePr>
        <p:xfrm>
          <a:off x="2564074" y="6909810"/>
          <a:ext cx="4979724" cy="2847527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49797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44437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REVIEW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323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b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Letters/sounds: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b="0" dirty="0">
                          <a:latin typeface="KG Miss Kindergarten" panose="02000000000000000000" pitchFamily="2" charset="77"/>
                        </a:rPr>
                        <a:t>Aa-Zz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" b="0" dirty="0">
                        <a:latin typeface="KG Miss Kindergarten" panose="02000000000000000000" pitchFamily="2" charset="77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b="0" dirty="0">
                          <a:latin typeface="KG Miss Kindergarten" panose="02000000000000000000" pitchFamily="2" charset="77"/>
                        </a:rPr>
                        <a:t>Words to know: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b="0" dirty="0">
                          <a:latin typeface="KG Miss Kindergarten" panose="02000000000000000000" pitchFamily="2" charset="77"/>
                        </a:rPr>
                        <a:t> the, a, see, red, I, blue, yellow, to, by, my, am, at, go, is, man, no, green, orange, purple, an, </a:t>
                      </a:r>
                      <a:r>
                        <a:rPr lang="en-US" b="0" dirty="0">
                          <a:latin typeface="KG Miss Kindergarten" panose="02000000000000000000" pitchFamily="2" charset="77"/>
                        </a:rPr>
                        <a:t>it, has, little, ran, he, she, funny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" b="0" dirty="0">
                        <a:latin typeface="KG Miss Kindergarten" panose="02000000000000000000" pitchFamily="2" charset="77"/>
                      </a:endParaRPr>
                    </a:p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endParaRPr lang="en-US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1" name="Google Shape;91;p2"/>
          <p:cNvSpPr/>
          <p:nvPr/>
        </p:nvSpPr>
        <p:spPr>
          <a:xfrm rot="252521">
            <a:off x="4936184" y="316649"/>
            <a:ext cx="2199231" cy="965001"/>
          </a:xfrm>
          <a:prstGeom prst="wedgeRoundRectCallout">
            <a:avLst>
              <a:gd name="adj1" fmla="val -5758"/>
              <a:gd name="adj2" fmla="val 80045"/>
              <a:gd name="adj3" fmla="val 0"/>
            </a:avLst>
          </a:prstGeom>
          <a:solidFill>
            <a:srgbClr val="FFFFFF"/>
          </a:solidFill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0" i="0" u="none" strike="noStrike" cap="none" dirty="0">
                <a:solidFill>
                  <a:srgbClr val="000000"/>
                </a:solidFill>
                <a:latin typeface="KG Miss Kindergarten" panose="02000000000000000000" pitchFamily="2" charset="77"/>
                <a:sym typeface="Arial"/>
              </a:rPr>
              <a:t>LEARNING MINDSET: </a:t>
            </a:r>
            <a:r>
              <a:rPr lang="en" b="1" dirty="0">
                <a:latin typeface="KG Miss Kindergarten" panose="02000000000000000000" pitchFamily="2" charset="77"/>
              </a:rPr>
              <a:t>Belonging</a:t>
            </a:r>
            <a:endParaRPr lang="en" sz="1400" b="1" i="0" u="none" strike="noStrike" cap="none" dirty="0">
              <a:solidFill>
                <a:srgbClr val="000000"/>
              </a:solidFill>
              <a:latin typeface="KG Miss Kindergarten" panose="02000000000000000000" pitchFamily="2" charset="77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4B36429-8CDD-EB47-36D5-E3A94F6523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433506"/>
            <a:ext cx="2318197" cy="42477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13C6AD6-564B-0DCB-EF75-67A17CBE0B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8197" y="9433505"/>
            <a:ext cx="2318197" cy="42477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CE4B939-D6A9-BA1E-D0F1-8F5887129D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6050" y="9433504"/>
            <a:ext cx="2318197" cy="42477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1E20CD0-384D-FEF1-1947-878CC9D778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67754" y="9433504"/>
            <a:ext cx="1504646" cy="42477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536</TotalTime>
  <Words>399</Words>
  <Application>Microsoft Macintosh PowerPoint</Application>
  <PresentationFormat>Custom</PresentationFormat>
  <Paragraphs>77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KG Miss Kindergarten</vt:lpstr>
      <vt:lpstr>Comfortaa,Sans-Serif</vt:lpstr>
      <vt:lpstr>Chalkboard</vt:lpstr>
      <vt:lpstr>Arial</vt:lpstr>
      <vt:lpstr>KG Shake it Off Popped</vt:lpstr>
      <vt:lpstr>Comfortaa</vt:lpstr>
      <vt:lpstr>System Font Regular</vt:lpstr>
      <vt:lpstr>Simple Light</vt:lpstr>
      <vt:lpstr>We are WILD about Learning!</vt:lpstr>
      <vt:lpstr>Module 3,  Week 3:  My Community Heroes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 are shooting for the STARS! Students That Always Reach Success</dc:title>
  <dc:creator>Sawin, Ada</dc:creator>
  <cp:lastModifiedBy>Young, Jessica</cp:lastModifiedBy>
  <cp:revision>164</cp:revision>
  <cp:lastPrinted>2022-09-16T19:06:53Z</cp:lastPrinted>
  <dcterms:modified xsi:type="dcterms:W3CDTF">2022-10-12T20:22:41Z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0x01010065C82FB862B3584EBF3A03AA7ED0D34C</vt:lpwstr>
  </property>
</Properties>
</file>